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5" r:id="rId4"/>
  </p:sldMasterIdLst>
  <p:notesMasterIdLst>
    <p:notesMasterId r:id="rId21"/>
  </p:notesMasterIdLst>
  <p:handoutMasterIdLst>
    <p:handoutMasterId r:id="rId22"/>
  </p:handoutMasterIdLst>
  <p:sldIdLst>
    <p:sldId id="277" r:id="rId5"/>
    <p:sldId id="399" r:id="rId6"/>
    <p:sldId id="400" r:id="rId7"/>
    <p:sldId id="408" r:id="rId8"/>
    <p:sldId id="401" r:id="rId9"/>
    <p:sldId id="409" r:id="rId10"/>
    <p:sldId id="402" r:id="rId11"/>
    <p:sldId id="403" r:id="rId12"/>
    <p:sldId id="404" r:id="rId13"/>
    <p:sldId id="410" r:id="rId14"/>
    <p:sldId id="411" r:id="rId15"/>
    <p:sldId id="412" r:id="rId16"/>
    <p:sldId id="413" r:id="rId17"/>
    <p:sldId id="405" r:id="rId18"/>
    <p:sldId id="406" r:id="rId19"/>
    <p:sldId id="4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varScale="1">
        <p:scale>
          <a:sx n="85" d="100"/>
          <a:sy n="85" d="100"/>
        </p:scale>
        <p:origin x="816"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ICON SETS LAYOUT</a:t>
            </a:r>
            <a:endParaRPr lang="en-US" altLang="ko-KR" dirty="0"/>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1.png"/><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5" Type="http://schemas.openxmlformats.org/officeDocument/2006/relationships/theme" Target="../theme/theme3.xml"/><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lvl1pPr algn="ctr" defTabSz="1219200"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endParaRPr lang="en-US" sz="2400" i="1" dirty="0">
              <a:solidFill>
                <a:srgbClr val="000000"/>
              </a:solidFill>
            </a:endParaRP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endParaRPr lang="en-US" sz="2400" i="1" dirty="0">
              <a:solidFill>
                <a:srgbClr val="000000"/>
              </a:solidFill>
            </a:endParaRPr>
          </a:p>
          <a:p>
            <a:pPr algn="ctr">
              <a:lnSpc>
                <a:spcPct val="150000"/>
              </a:lnSpc>
            </a:pPr>
            <a:r>
              <a:rPr lang="en-US" sz="2400" dirty="0">
                <a:solidFill>
                  <a:srgbClr val="000000"/>
                </a:solidFill>
              </a:rPr>
              <a:t>COMPUTER SCIENCE WITH A SPECIALIZATION IN</a:t>
            </a:r>
            <a:endParaRPr lang="en-US" sz="2400" dirty="0">
              <a:solidFill>
                <a:srgbClr val="000000"/>
              </a:solidFill>
            </a:endParaRPr>
          </a:p>
          <a:p>
            <a:pPr algn="ctr">
              <a:lnSpc>
                <a:spcPct val="150000"/>
              </a:lnSpc>
            </a:pPr>
            <a:r>
              <a:rPr lang="en-US" sz="2400" dirty="0">
                <a:solidFill>
                  <a:srgbClr val="000000"/>
                </a:solidFill>
              </a:rPr>
              <a:t>INFORMATION SECURITY</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anose="02020603050405020304" pitchFamily="18" charset="0"/>
                <a:cs typeface="Times New Roman" panose="02020603050405020304" pitchFamily="18" charset="0"/>
              </a:rPr>
              <a:t>Department of AIT-CSE</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26" name="TextBox 25"/>
          <p:cNvSpPr txBox="1">
            <a:spLocks noChangeArrowheads="1"/>
          </p:cNvSpPr>
          <p:nvPr/>
        </p:nvSpPr>
        <p:spPr bwMode="auto">
          <a:xfrm>
            <a:off x="1657138" y="443068"/>
            <a:ext cx="8477097" cy="953135"/>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2800" dirty="0">
                <a:latin typeface="Arial Black" panose="020B0A04020102020204" pitchFamily="34" charset="0"/>
                <a:cs typeface="Arial Black" panose="020B0A04020102020204" pitchFamily="34" charset="0"/>
              </a:rPr>
              <a:t>Secure text transfer using Diffie-Hellman key Exchange Based on Cloud </a:t>
            </a:r>
            <a:endParaRPr lang="en-US" sz="2800" dirty="0">
              <a:latin typeface="Arial Black" panose="020B0A04020102020204" pitchFamily="34" charset="0"/>
              <a:cs typeface="Arial Black" panose="020B0A04020102020204" pitchFamily="34" charset="0"/>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fld>
            <a:endParaRPr lang="en-US"/>
          </a:p>
        </p:txBody>
      </p:sp>
      <p:sp>
        <p:nvSpPr>
          <p:cNvPr id="5" name="TextBox 4"/>
          <p:cNvSpPr txBox="1"/>
          <p:nvPr/>
        </p:nvSpPr>
        <p:spPr>
          <a:xfrm>
            <a:off x="1856200" y="4713444"/>
            <a:ext cx="1717675" cy="1014730"/>
          </a:xfrm>
          <a:prstGeom prst="rect">
            <a:avLst/>
          </a:prstGeom>
          <a:noFill/>
        </p:spPr>
        <p:txBody>
          <a:bodyPr wrap="none" rtlCol="0">
            <a:spAutoFit/>
          </a:bodyPr>
          <a:lstStyle/>
          <a:p>
            <a:r>
              <a:rPr lang="en-US" sz="2000" b="1" dirty="0"/>
              <a:t>Submitted by: </a:t>
            </a:r>
            <a:endParaRPr lang="en-US" sz="2000" b="1" dirty="0"/>
          </a:p>
          <a:p>
            <a:r>
              <a:rPr lang="en-IN" altLang="en-US" sz="2000" dirty="0"/>
              <a:t>ABHAY TOMER</a:t>
            </a:r>
            <a:endParaRPr lang="en-IN" altLang="en-US" sz="2000" dirty="0"/>
          </a:p>
          <a:p>
            <a:r>
              <a:rPr lang="en-IN" altLang="en-US" sz="2000" dirty="0"/>
              <a:t>20BCS3566</a:t>
            </a:r>
            <a:endParaRPr lang="en-IN" altLang="en-US" sz="2000" dirty="0"/>
          </a:p>
        </p:txBody>
      </p:sp>
      <p:sp>
        <p:nvSpPr>
          <p:cNvPr id="6" name="TextBox 5"/>
          <p:cNvSpPr txBox="1"/>
          <p:nvPr/>
        </p:nvSpPr>
        <p:spPr>
          <a:xfrm>
            <a:off x="7681250" y="4725655"/>
            <a:ext cx="2939415" cy="1014730"/>
          </a:xfrm>
          <a:prstGeom prst="rect">
            <a:avLst/>
          </a:prstGeom>
          <a:noFill/>
        </p:spPr>
        <p:txBody>
          <a:bodyPr wrap="none" rtlCol="0">
            <a:spAutoFit/>
          </a:bodyPr>
          <a:lstStyle/>
          <a:p>
            <a:r>
              <a:rPr lang="en-US" sz="2000" b="1" dirty="0"/>
              <a:t>Under the Supervision of: </a:t>
            </a:r>
            <a:endParaRPr lang="en-US" sz="2000" dirty="0"/>
          </a:p>
          <a:p>
            <a:r>
              <a:rPr lang="en-IN" altLang="en-US" sz="2000" dirty="0"/>
              <a:t>MR NAMIT CHAWLA</a:t>
            </a:r>
            <a:endParaRPr lang="en-US" sz="2000" dirty="0"/>
          </a:p>
          <a:p>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ym typeface="+mn-ea"/>
              </a:rPr>
              <a:t>Results and Outputs</a:t>
            </a:r>
            <a:br>
              <a:rPr lang="en-US" dirty="0"/>
            </a:br>
            <a:endParaRPr lang="en-US"/>
          </a:p>
        </p:txBody>
      </p:sp>
      <p:sp>
        <p:nvSpPr>
          <p:cNvPr id="3" name="Content Placeholder 2"/>
          <p:cNvSpPr>
            <a:spLocks noGrp="1"/>
          </p:cNvSpPr>
          <p:nvPr>
            <p:ph sz="half" idx="1"/>
          </p:nvPr>
        </p:nvSpPr>
        <p:spPr/>
        <p:txBody>
          <a:bodyPr/>
          <a:p>
            <a:r>
              <a:rPr lang="en-US"/>
              <a:t>The front-end is built using the popular React library, which allows for efficient and modular development of user interfaces.</a:t>
            </a:r>
            <a:endParaRPr lang="en-US"/>
          </a:p>
        </p:txBody>
      </p:sp>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pic>
        <p:nvPicPr>
          <p:cNvPr id="5" name="Content Placeholder 4"/>
          <p:cNvPicPr>
            <a:picLocks noChangeAspect="1"/>
          </p:cNvPicPr>
          <p:nvPr>
            <p:ph sz="half" idx="2"/>
          </p:nvPr>
        </p:nvPicPr>
        <p:blipFill>
          <a:blip r:embed="rId1"/>
          <a:stretch>
            <a:fillRect/>
          </a:stretch>
        </p:blipFill>
        <p:spPr>
          <a:xfrm>
            <a:off x="6414770" y="882650"/>
            <a:ext cx="4747895" cy="5542915"/>
          </a:xfrm>
          <a:prstGeom prst="rect">
            <a:avLst/>
          </a:prstGeom>
        </p:spPr>
      </p:pic>
      <p:pic>
        <p:nvPicPr>
          <p:cNvPr id="101" name="Picture 100"/>
          <p:cNvPicPr/>
          <p:nvPr/>
        </p:nvPicPr>
        <p:blipFill>
          <a:blip r:embed="rId2"/>
          <a:stretch>
            <a:fillRect/>
          </a:stretch>
        </p:blipFill>
        <p:spPr>
          <a:xfrm>
            <a:off x="1071245" y="5099050"/>
            <a:ext cx="1206500" cy="107823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Results and Outputs</a:t>
            </a:r>
            <a:endParaRPr lang="en-US"/>
          </a:p>
        </p:txBody>
      </p:sp>
      <p:sp>
        <p:nvSpPr>
          <p:cNvPr id="3" name="Content Placeholder 2"/>
          <p:cNvSpPr>
            <a:spLocks noGrp="1"/>
          </p:cNvSpPr>
          <p:nvPr>
            <p:ph sz="half" idx="1"/>
          </p:nvPr>
        </p:nvSpPr>
        <p:spPr>
          <a:xfrm>
            <a:off x="838200" y="1825625"/>
            <a:ext cx="10963275" cy="4351655"/>
          </a:xfrm>
        </p:spPr>
        <p:txBody>
          <a:bodyPr/>
          <a:p>
            <a:r>
              <a:rPr lang="en-US"/>
              <a:t>The back-end is powered by Firebase, a cloud-based platform that provides a range of services, including real-time database, hosting, and authentication.</a:t>
            </a:r>
            <a:endParaRPr lang="en-US"/>
          </a:p>
        </p:txBody>
      </p:sp>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pic>
        <p:nvPicPr>
          <p:cNvPr id="27" name="Content Placeholder 26"/>
          <p:cNvPicPr>
            <a:picLocks noChangeAspect="1"/>
          </p:cNvPicPr>
          <p:nvPr>
            <p:ph sz="half" idx="2"/>
          </p:nvPr>
        </p:nvPicPr>
        <p:blipFill>
          <a:blip r:embed="rId1"/>
          <a:stretch>
            <a:fillRect/>
          </a:stretch>
        </p:blipFill>
        <p:spPr>
          <a:xfrm>
            <a:off x="3839845" y="2734945"/>
            <a:ext cx="7112000" cy="3529965"/>
          </a:xfrm>
          <a:prstGeom prst="rect">
            <a:avLst/>
          </a:prstGeom>
          <a:noFill/>
          <a:ln>
            <a:noFill/>
          </a:ln>
        </p:spPr>
      </p:pic>
      <p:pic>
        <p:nvPicPr>
          <p:cNvPr id="100" name="Picture 99"/>
          <p:cNvPicPr/>
          <p:nvPr/>
        </p:nvPicPr>
        <p:blipFill>
          <a:blip r:embed="rId2"/>
          <a:stretch>
            <a:fillRect/>
          </a:stretch>
        </p:blipFill>
        <p:spPr>
          <a:xfrm>
            <a:off x="1033780" y="4803775"/>
            <a:ext cx="936625" cy="146113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20675"/>
            <a:ext cx="10515600" cy="1325563"/>
          </a:xfrm>
        </p:spPr>
        <p:txBody>
          <a:bodyPr/>
          <a:p>
            <a:r>
              <a:rPr lang="en-US" dirty="0">
                <a:sym typeface="+mn-ea"/>
              </a:rPr>
              <a:t>Results and Outputs</a:t>
            </a:r>
            <a:endParaRPr lang="en-US"/>
          </a:p>
        </p:txBody>
      </p:sp>
      <p:sp>
        <p:nvSpPr>
          <p:cNvPr id="3" name="Content Placeholder 2"/>
          <p:cNvSpPr>
            <a:spLocks noGrp="1"/>
          </p:cNvSpPr>
          <p:nvPr>
            <p:ph sz="half" idx="1"/>
          </p:nvPr>
        </p:nvSpPr>
        <p:spPr>
          <a:xfrm>
            <a:off x="838200" y="1646555"/>
            <a:ext cx="10993755" cy="4351655"/>
          </a:xfrm>
        </p:spPr>
        <p:txBody>
          <a:bodyPr/>
          <a:p>
            <a:r>
              <a:rPr lang="en-IN" altLang="en-US"/>
              <a:t>The web chat application is simple, intuitive, and easy to use. With React and Firebase, we've created a powerful combination that enables us to build real-time messaging applications quickly and easily.</a:t>
            </a:r>
            <a:endParaRPr lang="en-IN" altLang="en-US"/>
          </a:p>
        </p:txBody>
      </p:sp>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pic>
        <p:nvPicPr>
          <p:cNvPr id="16" name="Content Placeholder 15"/>
          <p:cNvPicPr>
            <a:picLocks noChangeAspect="1"/>
          </p:cNvPicPr>
          <p:nvPr>
            <p:ph sz="half" idx="2"/>
          </p:nvPr>
        </p:nvPicPr>
        <p:blipFill>
          <a:blip r:embed="rId1"/>
          <a:stretch>
            <a:fillRect/>
          </a:stretch>
        </p:blipFill>
        <p:spPr>
          <a:xfrm>
            <a:off x="2947035" y="2853690"/>
            <a:ext cx="6266815" cy="3578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Results and Outputs</a:t>
            </a:r>
            <a:endParaRPr lang="en-US"/>
          </a:p>
        </p:txBody>
      </p:sp>
      <p:sp>
        <p:nvSpPr>
          <p:cNvPr id="3" name="Content Placeholder 2"/>
          <p:cNvSpPr>
            <a:spLocks noGrp="1"/>
          </p:cNvSpPr>
          <p:nvPr>
            <p:ph idx="1"/>
          </p:nvPr>
        </p:nvSpPr>
        <p:spPr/>
        <p:txBody>
          <a:bodyPr/>
          <a:p>
            <a:r>
              <a:rPr lang="en-US"/>
              <a:t>Users can sign up for an account and log in to the web chat application, which will authenticate them and enable them to access the chat interface. Once logged in, users can create new chat rooms or join existing ones, and start messaging with other users in real-time. The chat application will store all messages in the Firebase real-time database, which will enable all users in a given chat room to see the same messages at the same time.</a:t>
            </a:r>
            <a:endParaRPr lang="en-US"/>
          </a:p>
        </p:txBody>
      </p:sp>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US" dirty="0"/>
          </a:p>
        </p:txBody>
      </p:sp>
      <p:sp>
        <p:nvSpPr>
          <p:cNvPr id="3" name="Content Placeholder 2"/>
          <p:cNvSpPr>
            <a:spLocks noGrp="1"/>
          </p:cNvSpPr>
          <p:nvPr>
            <p:ph idx="1"/>
          </p:nvPr>
        </p:nvSpPr>
        <p:spPr/>
        <p:txBody>
          <a:bodyPr>
            <a:normAutofit/>
          </a:bodyPr>
          <a:lstStyle/>
          <a:p>
            <a:r>
              <a:rPr lang="en-US" dirty="0"/>
              <a:t>Finally, a real-time chat application built using React and Firebase can offer users a smooth and enjoyable chatting experience. Firebase provides a dependable and scalable backend solution for real-time data synchronisation and storage, while React offers a robust framework for creating user interfaces. </a:t>
            </a:r>
            <a:endParaRPr lang="en-US" dirty="0"/>
          </a:p>
          <a:p>
            <a:pPr marL="0" indent="0">
              <a:buNone/>
            </a:pPr>
            <a:endParaRPr lang="en-US" dirty="0"/>
          </a:p>
          <a:p>
            <a:r>
              <a:rPr lang="en-US" dirty="0"/>
              <a:t>By providing a quick, dependable, and fun messaging experience, a real-time chat application built using React and Firebase has the potential to revolutionise how people communicate online.</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endParaRPr lang="en-US" dirty="0"/>
          </a:p>
        </p:txBody>
      </p:sp>
      <p:sp>
        <p:nvSpPr>
          <p:cNvPr id="3" name="Content Placeholder 2"/>
          <p:cNvSpPr>
            <a:spLocks noGrp="1"/>
          </p:cNvSpPr>
          <p:nvPr>
            <p:ph idx="1"/>
          </p:nvPr>
        </p:nvSpPr>
        <p:spPr/>
        <p:txBody>
          <a:bodyPr/>
          <a:lstStyle/>
          <a:p>
            <a:r>
              <a:rPr lang="en-IN" altLang="en-US" dirty="0"/>
              <a:t>More functionality such as chat groups.</a:t>
            </a:r>
            <a:endParaRPr lang="en-IN" altLang="en-US" dirty="0"/>
          </a:p>
          <a:p>
            <a:r>
              <a:rPr lang="en-IN" altLang="en-US" dirty="0"/>
              <a:t>Video confrencing</a:t>
            </a:r>
            <a:endParaRPr lang="en-IN" altLang="en-US" dirty="0"/>
          </a:p>
          <a:p>
            <a:r>
              <a:rPr lang="en-IN" altLang="en-US" dirty="0"/>
              <a:t>stories and status</a:t>
            </a:r>
            <a:endParaRPr lang="en-IN" alt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en-US" dirty="0"/>
          </a:p>
        </p:txBody>
      </p:sp>
      <p:sp>
        <p:nvSpPr>
          <p:cNvPr id="3" name="Content Placeholder 2"/>
          <p:cNvSpPr>
            <a:spLocks noGrp="1"/>
          </p:cNvSpPr>
          <p:nvPr>
            <p:ph idx="1"/>
          </p:nvPr>
        </p:nvSpPr>
        <p:spPr/>
        <p:txBody>
          <a:bodyPr>
            <a:noAutofit/>
          </a:bodyPr>
          <a:lstStyle/>
          <a:p>
            <a:pPr marL="0" indent="0">
              <a:buNone/>
            </a:pPr>
            <a:endParaRPr lang="en-US" sz="1100" dirty="0"/>
          </a:p>
          <a:p>
            <a:pPr marL="0" indent="0">
              <a:buNone/>
            </a:pPr>
            <a:r>
              <a:rPr lang="en-US" sz="1300" dirty="0"/>
              <a:t>[1] Prevention of the Man-in-the-Middle Attack on Diffie–Hellman Key Exchange Algorithm, DOI:10.1007/978-981-15-7834-2_58,Samrat Mitra, Samanwita Das, Malay Kule</a:t>
            </a:r>
            <a:endParaRPr lang="en-US" sz="1300" dirty="0"/>
          </a:p>
          <a:p>
            <a:pPr marL="0" indent="0">
              <a:buNone/>
            </a:pPr>
            <a:r>
              <a:rPr lang="en-US" sz="1300" dirty="0"/>
              <a:t>[2] Weak keys of the Diffe Hellman key exchange I January 2005 Amit Kalele, Virendra R. Sule</a:t>
            </a:r>
            <a:endParaRPr lang="en-US" sz="1300" dirty="0"/>
          </a:p>
          <a:p>
            <a:pPr marL="0" indent="0">
              <a:buNone/>
            </a:pPr>
            <a:r>
              <a:rPr lang="en-US" sz="1300" dirty="0"/>
              <a:t>[3] A Diffie-Hellman Key Exchange Protocol with Entities Authentication, Om Pal , Bashir Alam, ISSN:2319-7242 Volume 6 Issue 4 April 2017</a:t>
            </a:r>
            <a:endParaRPr lang="en-US" sz="1300" dirty="0"/>
          </a:p>
          <a:p>
            <a:pPr marL="0" indent="0">
              <a:buNone/>
            </a:pPr>
            <a:r>
              <a:rPr lang="en-US" sz="1300" dirty="0"/>
              <a:t>[4]  The Simplest Protocol for Oblivious Transfer Tung Chou, Claudio Orlandi, Proceedings of the 4th International Conference on Progress in Cryptology -- LATINCRYPT 2015 - Volume 9230August 2015</a:t>
            </a:r>
            <a:endParaRPr lang="en-US" sz="1300" dirty="0"/>
          </a:p>
          <a:p>
            <a:pPr marL="0" indent="0">
              <a:buNone/>
            </a:pPr>
            <a:r>
              <a:rPr lang="en-US" sz="1300" dirty="0"/>
              <a:t>[5] Delay and cost performance analysis of the diffie-hellman key exchange protocol in opportunistic mobile networks March 2018 DOI:10.1088/1742-6596/978/1/012016, Bambang Soelistijanto, University of Surrey, Vinsen Muliadi</a:t>
            </a:r>
            <a:endParaRPr lang="en-US" sz="1300" dirty="0"/>
          </a:p>
          <a:p>
            <a:pPr marL="0" indent="0">
              <a:buNone/>
            </a:pPr>
            <a:r>
              <a:rPr lang="en-US" sz="1300" dirty="0"/>
              <a:t>[6] Security Issues in the Diffie-Hellman Key Agreement Protocol January 2002 IEEE Transactions on Information Theory 22, Jean-francois Raymond, Anton Stiglic</a:t>
            </a:r>
            <a:endParaRPr lang="en-US" sz="1300" dirty="0"/>
          </a:p>
          <a:p>
            <a:pPr marL="0" indent="0">
              <a:buNone/>
            </a:pPr>
            <a:r>
              <a:rPr lang="en-US" sz="1300" dirty="0"/>
              <a:t>[7] ECDH-ECC: A Combination of Elliptic Curve Cryptography and Diffie Hellman Based Cryptography technique for Big Data Security October 2018 DOI:10.13140/RG.2.2.27179.18722, Dr.Subhashini Radhakrishnan, Adilakshmi Vadavalli</a:t>
            </a:r>
            <a:endParaRPr lang="en-US" sz="1300" dirty="0"/>
          </a:p>
          <a:p>
            <a:pPr marL="0" indent="0">
              <a:buNone/>
            </a:pPr>
            <a:r>
              <a:rPr lang="en-US" sz="1300" dirty="0"/>
              <a:t>[8] DHIES: An encryption scheme based on the Diffie-Hellman Problem January 1998, Michel Abdalla, Mihir Bellare, Phillip Rogaway</a:t>
            </a:r>
            <a:endParaRPr lang="en-US" sz="1300" dirty="0"/>
          </a:p>
          <a:p>
            <a:pPr marL="0" indent="0">
              <a:buNone/>
            </a:pPr>
            <a:r>
              <a:rPr lang="en-US" sz="1300" dirty="0"/>
              <a:t>[9] Improved Diffie-Hellman Algorithm for Network Security Enhancement, November 2018, DOI:10.13140/RG.2.2.22694.78404 Vishal Garg, Rishu</a:t>
            </a:r>
            <a:endParaRPr lang="en-US" sz="1300" dirty="0"/>
          </a:p>
          <a:p>
            <a:pPr marL="0" indent="0">
              <a:buNone/>
            </a:pPr>
            <a:r>
              <a:rPr lang="en-US" sz="1300" dirty="0"/>
              <a:t>[10] HMQV: A High-Performance Secure Diffie-Hellman Protocol,Advances in Cryptology – CRYPTO 2005  Conference paper, Hugo Krawczyk </a:t>
            </a:r>
            <a:endParaRPr lang="en-US" sz="1300" dirty="0"/>
          </a:p>
          <a:p>
            <a:pPr marL="0" indent="0">
              <a:buNone/>
            </a:pPr>
            <a:endParaRPr lang="en-US" sz="500"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a:cs typeface="Times New Roman" panose="02020603050405020304"/>
              </a:rPr>
              <a:t>Outline</a:t>
            </a:r>
            <a:endParaRPr lang="en-US" b="1" dirty="0">
              <a:latin typeface="Times New Roman" panose="02020603050405020304"/>
              <a:cs typeface="Times New Roman" panose="02020603050405020304"/>
            </a:endParaRPr>
          </a:p>
        </p:txBody>
      </p:sp>
      <p:sp>
        <p:nvSpPr>
          <p:cNvPr id="3" name="Content Placeholder 2"/>
          <p:cNvSpPr>
            <a:spLocks noGrp="1"/>
          </p:cNvSpPr>
          <p:nvPr>
            <p:ph sz="half" idx="1"/>
          </p:nvPr>
        </p:nvSpPr>
        <p:spPr/>
        <p:txBody>
          <a:bodyPr>
            <a:normAutofit/>
          </a:bodyPr>
          <a:lstStyle/>
          <a:p>
            <a:r>
              <a:rPr lang="en-US" dirty="0">
                <a:latin typeface="Times New Roman" panose="02020603050405020304"/>
                <a:cs typeface="Times New Roman" panose="02020603050405020304"/>
              </a:rPr>
              <a:t>Introduction to Project</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Problem Formulation</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Objectives of the work </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Methodology used</a:t>
            </a:r>
            <a:endParaRPr lang="en-US" dirty="0">
              <a:latin typeface="Times New Roman" panose="02020603050405020304"/>
              <a:cs typeface="Times New Roman" panose="02020603050405020304"/>
            </a:endParaRPr>
          </a:p>
          <a:p>
            <a:r>
              <a:rPr lang="en-US" spc="-10" dirty="0">
                <a:latin typeface="Times New Roman" panose="02020603050405020304"/>
                <a:cs typeface="Times New Roman" panose="02020603050405020304"/>
              </a:rPr>
              <a:t>Results and Outputs</a:t>
            </a:r>
            <a:endParaRPr lang="en-US" spc="-10" dirty="0">
              <a:latin typeface="Times New Roman" panose="02020603050405020304"/>
              <a:cs typeface="Times New Roman" panose="02020603050405020304"/>
            </a:endParaRPr>
          </a:p>
          <a:p>
            <a:r>
              <a:rPr lang="en-US" spc="-10" dirty="0">
                <a:latin typeface="Times New Roman" panose="02020603050405020304"/>
                <a:cs typeface="Times New Roman" panose="02020603050405020304"/>
              </a:rPr>
              <a:t>Conclusion</a:t>
            </a:r>
            <a:endParaRPr lang="en-US" spc="-10"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Future Scope</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5" name="Content Placeholder 4"/>
          <p:cNvPicPr>
            <a:picLocks noChangeAspect="1"/>
          </p:cNvPicPr>
          <p:nvPr>
            <p:ph sz="half" idx="2"/>
          </p:nvPr>
        </p:nvPicPr>
        <p:blipFill>
          <a:blip r:embed="rId1"/>
          <a:stretch>
            <a:fillRect/>
          </a:stretch>
        </p:blipFill>
        <p:spPr>
          <a:xfrm>
            <a:off x="6877685" y="708660"/>
            <a:ext cx="4476115" cy="54787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endParaRPr lang="en-US" dirty="0"/>
          </a:p>
        </p:txBody>
      </p:sp>
      <p:sp>
        <p:nvSpPr>
          <p:cNvPr id="3" name="Content Placeholder 2"/>
          <p:cNvSpPr>
            <a:spLocks noGrp="1"/>
          </p:cNvSpPr>
          <p:nvPr>
            <p:ph idx="1"/>
          </p:nvPr>
        </p:nvSpPr>
        <p:spPr/>
        <p:txBody>
          <a:bodyPr/>
          <a:lstStyle/>
          <a:p>
            <a:r>
              <a:rPr lang="en-IN" altLang="en-US" dirty="0"/>
              <a:t>D</a:t>
            </a:r>
            <a:r>
              <a:rPr lang="en-US" dirty="0"/>
              <a:t>iffie-Hellman encryption is a method of securely exchanging cryptographic keys over an insecure channel. It was invented by Whitfield Diffie and Martin Hellman in 1976 and is widely used in modern cryptography.</a:t>
            </a:r>
            <a:endParaRPr lang="en-US" dirty="0"/>
          </a:p>
          <a:p>
            <a:endParaRPr lang="en-US" dirty="0"/>
          </a:p>
          <a:p>
            <a:r>
              <a:rPr lang="en-US" dirty="0"/>
              <a:t>The basic idea behind Diffie-Hellman encryption is that two parties, Alice and Bob, can agree on a shared secret key without actually exchanging the key itself. Instead, they exchange some public information and use it to independently compute the same secret key.</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6367145" cy="5859780"/>
          </a:xfrm>
        </p:spPr>
        <p:txBody>
          <a:bodyPr>
            <a:noAutofit/>
          </a:bodyPr>
          <a:p>
            <a:pPr marL="457200" indent="-457200">
              <a:buFont typeface="Arial" panose="020B0604020202020204" pitchFamily="34" charset="0"/>
              <a:buChar char="•"/>
            </a:pPr>
            <a:r>
              <a:rPr lang="en-US" sz="2400" b="1">
                <a:latin typeface="+mn-lt"/>
                <a:cs typeface="+mn-lt"/>
              </a:rPr>
              <a:t>In Diffie-Hellman encryption, Alice and Bob each choose a large prime number and a primitive root modulo that prime. They then publicly exchange their prime numbers and primitive roots.</a:t>
            </a:r>
            <a:br>
              <a:rPr lang="en-US" sz="2400" b="1">
                <a:latin typeface="+mn-lt"/>
                <a:cs typeface="+mn-lt"/>
              </a:rPr>
            </a:br>
            <a:br>
              <a:rPr lang="en-US" sz="2400" b="1">
                <a:latin typeface="+mn-lt"/>
                <a:cs typeface="+mn-lt"/>
              </a:rPr>
            </a:br>
            <a:r>
              <a:rPr lang="en-US" sz="2400" b="1">
                <a:latin typeface="+mn-lt"/>
                <a:cs typeface="+mn-lt"/>
              </a:rPr>
              <a:t>Using this information, Alice and Bob can each generate their own secret key, which they keep private. They then use the other party's public information and their own secret key to compute a shared secret key, which can be used to encrypt and decrypt messages between them.</a:t>
            </a:r>
            <a:endParaRPr lang="en-US" sz="2400" b="1">
              <a:latin typeface="+mn-lt"/>
              <a:cs typeface="+mn-lt"/>
            </a:endParaRPr>
          </a:p>
        </p:txBody>
      </p:sp>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7205980" y="1085215"/>
            <a:ext cx="4476115" cy="50412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endParaRPr lang="en-US" dirty="0"/>
          </a:p>
        </p:txBody>
      </p:sp>
      <p:sp>
        <p:nvSpPr>
          <p:cNvPr id="3" name="Content Placeholder 2"/>
          <p:cNvSpPr>
            <a:spLocks noGrp="1"/>
          </p:cNvSpPr>
          <p:nvPr>
            <p:ph idx="1"/>
          </p:nvPr>
        </p:nvSpPr>
        <p:spPr/>
        <p:txBody>
          <a:bodyPr/>
          <a:lstStyle/>
          <a:p>
            <a:r>
              <a:rPr lang="en-US" dirty="0"/>
              <a:t>The Diffie-Hellman key exchange algorithm is widely used for establishing shared secret keys, but it has limitations and potential vulnerabilities. </a:t>
            </a:r>
            <a:endParaRPr lang="en-US" dirty="0"/>
          </a:p>
          <a:p>
            <a:pPr marL="0" indent="0">
              <a:buNone/>
            </a:pPr>
            <a:endParaRPr lang="en-US" dirty="0"/>
          </a:p>
          <a:p>
            <a:r>
              <a:rPr lang="en-US" dirty="0"/>
              <a:t>These include susceptibility to man-in-the-middle attacks, weak key exchange parameters, lack of authentication, implementation flaws, and potential threats from quantum computing. </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6350635" cy="5910580"/>
          </a:xfrm>
        </p:spPr>
        <p:txBody>
          <a:bodyPr>
            <a:normAutofit/>
          </a:bodyPr>
          <a:p>
            <a:pPr marL="457200" indent="-457200">
              <a:buFont typeface="Arial" panose="020B0604020202020204" pitchFamily="34" charset="0"/>
              <a:buChar char="•"/>
            </a:pPr>
            <a:r>
              <a:rPr lang="en-US" sz="2400" b="1" dirty="0">
                <a:latin typeface="+mn-lt"/>
                <a:cs typeface="+mn-lt"/>
                <a:sym typeface="+mn-ea"/>
              </a:rPr>
              <a:t>To mitigate risks, it's important to use strong parameters, implement authentication, keep software and systems updated, and consider alternative cryptographic algorithms for future security.</a:t>
            </a:r>
            <a:br>
              <a:rPr lang="en-US" sz="3110" dirty="0"/>
            </a:br>
            <a:endParaRPr lang="en-US" sz="3110"/>
          </a:p>
        </p:txBody>
      </p:sp>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7300595" y="869315"/>
            <a:ext cx="4185285" cy="51733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r>
              <a:rPr lang="en-US"/>
              <a:t>of the Work</a:t>
            </a:r>
            <a:endParaRPr lang="en-US" dirty="0"/>
          </a:p>
        </p:txBody>
      </p:sp>
      <p:sp>
        <p:nvSpPr>
          <p:cNvPr id="3" name="Content Placeholder 2"/>
          <p:cNvSpPr>
            <a:spLocks noGrp="1"/>
          </p:cNvSpPr>
          <p:nvPr>
            <p:ph sz="half" idx="1"/>
          </p:nvPr>
        </p:nvSpPr>
        <p:spPr/>
        <p:txBody>
          <a:bodyPr/>
          <a:lstStyle/>
          <a:p>
            <a:r>
              <a:rPr lang="en-US" dirty="0"/>
              <a:t>Creating a web app that can transfer text over the cloud with a secure channel using cryptographic techniques involves several additional steps to ensure the confidentiality and integrity of the data. </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5" name="Content Placeholder 4"/>
          <p:cNvPicPr>
            <a:picLocks noChangeAspect="1"/>
          </p:cNvPicPr>
          <p:nvPr>
            <p:ph sz="half" idx="2"/>
          </p:nvPr>
        </p:nvPicPr>
        <p:blipFill>
          <a:blip r:embed="rId1"/>
          <a:stretch>
            <a:fillRect/>
          </a:stretch>
        </p:blipFill>
        <p:spPr>
          <a:xfrm>
            <a:off x="7254875" y="815340"/>
            <a:ext cx="4253865" cy="5342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endParaRPr lang="en-US" dirty="0"/>
          </a:p>
        </p:txBody>
      </p:sp>
      <p:sp>
        <p:nvSpPr>
          <p:cNvPr id="3" name="Content Placeholder 2"/>
          <p:cNvSpPr>
            <a:spLocks noGrp="1"/>
          </p:cNvSpPr>
          <p:nvPr>
            <p:ph idx="1"/>
          </p:nvPr>
        </p:nvSpPr>
        <p:spPr/>
        <p:txBody>
          <a:bodyPr>
            <a:normAutofit/>
          </a:bodyPr>
          <a:lstStyle/>
          <a:p>
            <a:pPr marL="0" indent="0">
              <a:buNone/>
            </a:pPr>
            <a:r>
              <a:rPr lang="en-US" dirty="0"/>
              <a:t>1.</a:t>
            </a:r>
            <a:r>
              <a:rPr lang="en-IN" altLang="en-US" dirty="0"/>
              <a:t> </a:t>
            </a:r>
            <a:r>
              <a:rPr lang="en-US" dirty="0"/>
              <a:t>Plan and Design</a:t>
            </a:r>
            <a:endParaRPr lang="en-US" dirty="0"/>
          </a:p>
          <a:p>
            <a:pPr marL="0" indent="0">
              <a:buNone/>
            </a:pPr>
            <a:r>
              <a:rPr lang="en-US" dirty="0"/>
              <a:t>2.</a:t>
            </a:r>
            <a:r>
              <a:rPr lang="en-IN" altLang="en-US" dirty="0"/>
              <a:t> </a:t>
            </a:r>
            <a:r>
              <a:rPr lang="en-US" dirty="0"/>
              <a:t>Set up React</a:t>
            </a:r>
            <a:endParaRPr lang="en-US" dirty="0"/>
          </a:p>
          <a:p>
            <a:pPr marL="0" indent="0">
              <a:buNone/>
            </a:pPr>
            <a:r>
              <a:rPr lang="en-US" dirty="0"/>
              <a:t>3.</a:t>
            </a:r>
            <a:r>
              <a:rPr lang="en-IN" altLang="en-US" dirty="0"/>
              <a:t> </a:t>
            </a:r>
            <a:r>
              <a:rPr lang="en-US" dirty="0"/>
              <a:t>Set up Firebas</a:t>
            </a:r>
            <a:r>
              <a:rPr lang="en-IN" altLang="en-US" dirty="0"/>
              <a:t>e</a:t>
            </a:r>
            <a:endParaRPr lang="en-US" dirty="0"/>
          </a:p>
          <a:p>
            <a:pPr marL="0" indent="0">
              <a:buNone/>
            </a:pPr>
            <a:r>
              <a:rPr lang="en-US" dirty="0"/>
              <a:t>4.</a:t>
            </a:r>
            <a:r>
              <a:rPr lang="en-IN" altLang="en-US" dirty="0"/>
              <a:t> </a:t>
            </a:r>
            <a:r>
              <a:rPr lang="en-US" dirty="0"/>
              <a:t>Connect React and Firebase</a:t>
            </a:r>
            <a:endParaRPr lang="en-US" dirty="0"/>
          </a:p>
          <a:p>
            <a:pPr marL="0" indent="0">
              <a:buNone/>
            </a:pPr>
            <a:r>
              <a:rPr lang="en-US" dirty="0"/>
              <a:t>5.</a:t>
            </a:r>
            <a:r>
              <a:rPr lang="en-IN" altLang="en-US" dirty="0"/>
              <a:t> </a:t>
            </a:r>
            <a:r>
              <a:rPr lang="en-US" dirty="0"/>
              <a:t>Implement Real-time Messaging</a:t>
            </a:r>
            <a:endParaRPr lang="en-US" dirty="0"/>
          </a:p>
          <a:p>
            <a:pPr marL="0" indent="0">
              <a:buNone/>
            </a:pPr>
            <a:r>
              <a:rPr lang="en-US" dirty="0"/>
              <a:t>6.</a:t>
            </a:r>
            <a:r>
              <a:rPr lang="en-IN" altLang="en-US" dirty="0"/>
              <a:t> </a:t>
            </a:r>
            <a:r>
              <a:rPr lang="en-US" dirty="0"/>
              <a:t>Test and Deploy</a:t>
            </a:r>
            <a:endParaRPr lang="en-US" dirty="0"/>
          </a:p>
          <a:p>
            <a:pPr marL="0" indent="0">
              <a:buNone/>
            </a:pPr>
            <a:r>
              <a:rPr lang="en-IN" altLang="en-US" dirty="0"/>
              <a:t>7. </a:t>
            </a:r>
            <a:r>
              <a:rPr lang="en-US" dirty="0"/>
              <a:t>Maintain and Update</a:t>
            </a:r>
            <a:endParaRPr lang="en-IN" alt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endParaRPr lang="en-US" dirty="0"/>
          </a:p>
        </p:txBody>
      </p:sp>
      <p:sp>
        <p:nvSpPr>
          <p:cNvPr id="3" name="Content Placeholder 2"/>
          <p:cNvSpPr>
            <a:spLocks noGrp="1"/>
          </p:cNvSpPr>
          <p:nvPr>
            <p:ph sz="half" idx="1"/>
          </p:nvPr>
        </p:nvSpPr>
        <p:spPr>
          <a:xfrm>
            <a:off x="838200" y="1825625"/>
            <a:ext cx="10679430" cy="4351655"/>
          </a:xfrm>
        </p:spPr>
        <p:txBody>
          <a:bodyPr>
            <a:noAutofit/>
          </a:bodyPr>
          <a:lstStyle/>
          <a:p>
            <a:r>
              <a:rPr lang="en-IN" altLang="en-US" sz="2000" dirty="0"/>
              <a:t>The web chat application developed is a real-time messaging platform that enables users to communicate with each other over the internet. </a:t>
            </a:r>
            <a:endParaRPr lang="en-IN" altLang="en-US" sz="2000"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5" name="Content Placeholder 4"/>
          <p:cNvPicPr>
            <a:picLocks noChangeAspect="1"/>
          </p:cNvPicPr>
          <p:nvPr>
            <p:ph sz="half" idx="2"/>
          </p:nvPr>
        </p:nvPicPr>
        <p:blipFill>
          <a:blip r:embed="rId1"/>
          <a:stretch>
            <a:fillRect/>
          </a:stretch>
        </p:blipFill>
        <p:spPr>
          <a:xfrm>
            <a:off x="2741295" y="2480310"/>
            <a:ext cx="6708775" cy="3787775"/>
          </a:xfrm>
          <a:prstGeom prst="rect">
            <a:avLst/>
          </a:prstGeom>
        </p:spPr>
      </p:pic>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0</TotalTime>
  <Words>5738</Words>
  <Application>WPS Presentation</Application>
  <PresentationFormat>Widescreen</PresentationFormat>
  <Paragraphs>144</Paragraphs>
  <Slides>16</Slides>
  <Notes>0</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16</vt:i4>
      </vt:variant>
    </vt:vector>
  </HeadingPairs>
  <TitlesOfParts>
    <vt:vector size="35" baseType="lpstr">
      <vt:lpstr>Arial</vt:lpstr>
      <vt:lpstr>SimSun</vt:lpstr>
      <vt:lpstr>Wingdings</vt:lpstr>
      <vt:lpstr>Calibri</vt:lpstr>
      <vt:lpstr>King</vt:lpstr>
      <vt:lpstr>Segoe Print</vt:lpstr>
      <vt:lpstr>Casper</vt:lpstr>
      <vt:lpstr>Yu Gothic UI</vt:lpstr>
      <vt:lpstr>Karla</vt:lpstr>
      <vt:lpstr>Times New Roman</vt:lpstr>
      <vt:lpstr>Arial Black</vt:lpstr>
      <vt:lpstr>Times New Roman</vt:lpstr>
      <vt:lpstr>Microsoft YaHei</vt:lpstr>
      <vt:lpstr>Arial Unicode MS</vt:lpstr>
      <vt:lpstr>Calibri Light</vt:lpstr>
      <vt:lpstr>Calibri</vt:lpstr>
      <vt:lpstr>1_Office Theme</vt:lpstr>
      <vt:lpstr>2_Office Theme</vt:lpstr>
      <vt:lpstr>Contents Slide Master</vt:lpstr>
      <vt:lpstr>PowerPoint 演示文稿</vt:lpstr>
      <vt:lpstr>Outline</vt:lpstr>
      <vt:lpstr>Introduction to Project</vt:lpstr>
      <vt:lpstr>In Diffie-Hellman encryption, Alice and Bob each choose a large prime number and a primitive root modulo that prime. They then publicly exchange their prime numbers and primitive roots.  Using this information, Alice and Bob can each generate their own secret key, which they keep private. They then use the other party's public information and their own secret key to compute a shared secret key, which can be used to encrypt and decrypt messages between them.</vt:lpstr>
      <vt:lpstr>Problem Formulation</vt:lpstr>
      <vt:lpstr>To mitigate risks, it's important to use strong parameters, implement authentication, keep software and systems updated, and consider alternative cryptographic algorithms for future security. </vt:lpstr>
      <vt:lpstr>Objectives of the Work</vt:lpstr>
      <vt:lpstr>Methodology used</vt:lpstr>
      <vt:lpstr>Results and Outputs</vt:lpstr>
      <vt:lpstr>Results and Outputs </vt:lpstr>
      <vt:lpstr>Results and Outputs</vt:lpstr>
      <vt:lpstr>Results and Outputs</vt:lpstr>
      <vt:lpstr>Results and Outputs</vt:lpstr>
      <vt:lpstr>Conclusion</vt:lpstr>
      <vt:lpstr>Future Scope</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Abhay</cp:lastModifiedBy>
  <cp:revision>498</cp:revision>
  <dcterms:created xsi:type="dcterms:W3CDTF">2019-01-09T10:33:00Z</dcterms:created>
  <dcterms:modified xsi:type="dcterms:W3CDTF">2023-05-08T07:28:40Z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DDC0E3C206AA47D5B8E391922400514E</vt:lpwstr>
  </property>
  <property fmtid="{D5CDD505-2E9C-101B-9397-08002B2CF9AE}" pid="3" name="KSOProductBuildVer">
    <vt:lpwstr>1033-11.2.0.11537</vt:lpwstr>
  </property>
</Properties>
</file>